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31" r:id="rId2"/>
    <p:sldMasterId id="2147483844" r:id="rId3"/>
  </p:sldMasterIdLst>
  <p:notesMasterIdLst>
    <p:notesMasterId r:id="rId17"/>
  </p:notesMasterIdLst>
  <p:sldIdLst>
    <p:sldId id="1029" r:id="rId4"/>
    <p:sldId id="1232" r:id="rId5"/>
    <p:sldId id="1588" r:id="rId6"/>
    <p:sldId id="1407" r:id="rId7"/>
    <p:sldId id="1591" r:id="rId8"/>
    <p:sldId id="1400" r:id="rId9"/>
    <p:sldId id="1348" r:id="rId10"/>
    <p:sldId id="1388" r:id="rId11"/>
    <p:sldId id="1408" r:id="rId12"/>
    <p:sldId id="1401" r:id="rId13"/>
    <p:sldId id="1565" r:id="rId14"/>
    <p:sldId id="1590" r:id="rId15"/>
    <p:sldId id="1589" r:id="rId16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 autoAdjust="0"/>
    <p:restoredTop sz="91271" autoAdjust="0"/>
  </p:normalViewPr>
  <p:slideViewPr>
    <p:cSldViewPr snapToGrid="0">
      <p:cViewPr varScale="1">
        <p:scale>
          <a:sx n="87" d="100"/>
          <a:sy n="87" d="100"/>
        </p:scale>
        <p:origin x="-66" y="-3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318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318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318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3181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318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318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318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3181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9E270414-29A7-4AB3-8A19-56C10571617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1417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9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6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0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22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72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9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669142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DA0D4-63A2-4452-BC32-4C29A07E6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1914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6E2BF-A3E1-4567-8879-FF70C3BA8FA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1564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D4075-2BC9-4FF8-A295-E498C838494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401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ABF00-CAFC-4D1F-8A16-07F6798C270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50186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36567" y="228601"/>
            <a:ext cx="2819400" cy="6289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8367" y="228601"/>
            <a:ext cx="8255000" cy="6289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D60B9-BF3D-4BAA-A4A6-2144A211E41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3660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28601"/>
            <a:ext cx="10289117" cy="8604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AC91B-4824-48F8-B200-6291785FD1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97513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67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1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10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74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95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71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1/12/2017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53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1/12/2017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6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9419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5778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7"/>
          <p:cNvGraphicFramePr>
            <a:graphicFrameLocks/>
          </p:cNvGraphicFramePr>
          <p:nvPr userDrawn="1"/>
        </p:nvGraphicFramePr>
        <p:xfrm>
          <a:off x="527051" y="27813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4" name="Clip" r:id="rId3" imgW="6857143" imgH="48963" progId="MS_ClipArt_Gallery.2">
                  <p:embed/>
                </p:oleObj>
              </mc:Choice>
              <mc:Fallback>
                <p:oleObj name="Clip" r:id="rId3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1" y="2781300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 userDrawn="1"/>
        </p:nvGraphicFramePr>
        <p:xfrm>
          <a:off x="11626851" y="2209801"/>
          <a:ext cx="565149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5" name="Photo Editor Photo" r:id="rId5" imgW="504762" imgH="676369" progId="MSPhotoEd.3">
                  <p:embed/>
                </p:oleObj>
              </mc:Choice>
              <mc:Fallback>
                <p:oleObj name="Photo Editor Photo" r:id="rId5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6851" y="2209801"/>
                        <a:ext cx="565149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1467" y="368300"/>
            <a:ext cx="10363200" cy="2089150"/>
          </a:xfrm>
        </p:spPr>
        <p:txBody>
          <a:bodyPr/>
          <a:lstStyle>
            <a:lvl1pPr>
              <a:defRPr sz="4000">
                <a:latin typeface="Berlin Sans FB Dem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19817" y="3681414"/>
            <a:ext cx="8534400" cy="21240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0" y="6381750"/>
            <a:ext cx="2844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D64EFCA-CBA6-432F-9135-085CB31A6036}" type="datetime1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1/12/2017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27500" y="6381750"/>
            <a:ext cx="38608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Tahoma" pitchFamily="34" charset="0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</a:rPr>
              <a:t>CS512: Introduction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7200" y="6381750"/>
            <a:ext cx="28448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94234C-8AED-4A12-8B1E-ACB9B76452B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48394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1"/>
            <a:ext cx="11277600" cy="860425"/>
          </a:xfrm>
        </p:spPr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3B847-0806-4ABE-84F7-9E03FA8A47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889092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4CE6A-C3B8-45D6-8B26-0F8E63CF881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58800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8767" y="1412875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4CE93-EC6B-4AB5-B6CF-26AC23F1DA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1499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EFC49-4CD9-4F58-8542-A0B82E1B8F3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163905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3AC57-8836-4BF9-AC44-C575418DA15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0619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2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228601"/>
            <a:ext cx="1028911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412875"/>
            <a:ext cx="11277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7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008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i="0" smtClean="0">
                <a:latin typeface="Tahoma" panose="020B060403050404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A24C3108-8E62-44CC-A1A0-7B0791578C82}" type="slidenum">
              <a:rPr lang="en-US" altLang="en-US" smtClean="0">
                <a:solidFill>
                  <a:srgbClr val="000000"/>
                </a:solidFill>
                <a:ea typeface="MS PGothic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1029" name="Object 8"/>
          <p:cNvGraphicFramePr>
            <a:graphicFrameLocks/>
          </p:cNvGraphicFramePr>
          <p:nvPr/>
        </p:nvGraphicFramePr>
        <p:xfrm>
          <a:off x="431800" y="116046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0" name="Clip" r:id="rId15" imgW="6857143" imgH="48963" progId="MS_ClipArt_Gallery.2">
                  <p:embed/>
                </p:oleObj>
              </mc:Choice>
              <mc:Fallback>
                <p:oleObj name="Clip" r:id="rId15" imgW="6857143" imgH="48963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160463"/>
                        <a:ext cx="113792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9"/>
          <p:cNvGraphicFramePr>
            <a:graphicFrameLocks noChangeAspect="1"/>
          </p:cNvGraphicFramePr>
          <p:nvPr/>
        </p:nvGraphicFramePr>
        <p:xfrm>
          <a:off x="11779251" y="762001"/>
          <a:ext cx="412749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1" name="Photo Editor Photo" r:id="rId17" imgW="504762" imgH="676369" progId="MSPhotoEd.3">
                  <p:embed/>
                </p:oleObj>
              </mc:Choice>
              <mc:Fallback>
                <p:oleObj name="Photo Editor Photo" r:id="rId17" imgW="504762" imgH="676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1" y="762001"/>
                        <a:ext cx="412749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02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</p:sldLayoutIdLst>
  <p:transition>
    <p:zo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742950" indent="-28575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6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specializations/datamining" TargetMode="External"/><Relationship Id="rId3" Type="http://schemas.openxmlformats.org/officeDocument/2006/relationships/hyperlink" Target="https://www.coursera.org/course/datavisualization" TargetMode="External"/><Relationship Id="rId7" Type="http://schemas.openxmlformats.org/officeDocument/2006/relationships/hyperlink" Target="https://www.coursera.org/course/textanalyt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ursera.org/course/clusteranalysis" TargetMode="External"/><Relationship Id="rId5" Type="http://schemas.openxmlformats.org/officeDocument/2006/relationships/hyperlink" Target="https://www.coursera.org/course/textretrieval" TargetMode="External"/><Relationship Id="rId4" Type="http://schemas.openxmlformats.org/officeDocument/2006/relationships/hyperlink" Target="https://www.coursera.org/course/patterndiscovery" TargetMode="External"/><Relationship Id="rId9" Type="http://schemas.openxmlformats.org/officeDocument/2006/relationships/hyperlink" Target="https://online.illinois.edu/mcs-d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~hanj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2200/S00433ED1V01Y201207DMK005" TargetMode="External"/><Relationship Id="rId5" Type="http://schemas.openxmlformats.org/officeDocument/2006/relationships/hyperlink" Target="http://barabasi.com/networksciencebook" TargetMode="External"/><Relationship Id="rId4" Type="http://schemas.openxmlformats.org/officeDocument/2006/relationships/hyperlink" Target="https://wiki.cites.illinois.edu/wiki/display/cs512/Lectur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200/S00433ED1V01Y201207DMK00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illinois.edu/wiki/display/cs512/Resour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91" y="821023"/>
            <a:ext cx="11828835" cy="3366233"/>
          </a:xfrm>
        </p:spPr>
        <p:txBody>
          <a:bodyPr>
            <a:normAutofit/>
          </a:bodyPr>
          <a:lstStyle/>
          <a:p>
            <a:pPr defTabSz="1219110"/>
            <a:r>
              <a:rPr lang="en-US" altLang="en-US" sz="8000" dirty="0"/>
              <a:t>An Overview of </a:t>
            </a:r>
            <a:r>
              <a:rPr lang="en-US" altLang="en-US" sz="8000" dirty="0" smtClean="0"/>
              <a:t>CS512 @Spring 2017</a:t>
            </a:r>
            <a:endParaRPr lang="en-US" sz="8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466064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9850F19F-3FB6-4748-B269-F7EB382F2C01}" type="datetime4">
              <a:rPr lang="en-US" sz="3000" smtClean="0">
                <a:latin typeface="Arial Rounded MT Bold" panose="020F0704030504030204" pitchFamily="34" charset="0"/>
              </a:rPr>
              <a:t>January 12, 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9773" y="220319"/>
            <a:ext cx="12399901" cy="741342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Research </a:t>
            </a:r>
            <a:r>
              <a:rPr lang="en-US" altLang="en-US" dirty="0" smtClean="0"/>
              <a:t>Projects Evaluation</a:t>
            </a:r>
            <a:endParaRPr lang="en-US" altLang="zh-CN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3611" y="1155027"/>
            <a:ext cx="10888578" cy="5378117"/>
          </a:xfrm>
        </p:spPr>
        <p:txBody>
          <a:bodyPr vert="horz" lIns="92075" tIns="46038" rIns="92075" bIns="46038" rtlCol="0">
            <a:noAutofit/>
          </a:bodyPr>
          <a:lstStyle/>
          <a:p>
            <a:pPr marL="533400" indent="-533400">
              <a:spcAft>
                <a:spcPts val="600"/>
              </a:spcAft>
            </a:pPr>
            <a:r>
              <a:rPr lang="en-US" altLang="en-US" b="1" dirty="0" smtClean="0"/>
              <a:t>Final </a:t>
            </a:r>
            <a:r>
              <a:rPr lang="en-US" altLang="en-US" b="1" dirty="0"/>
              <a:t>course project: </a:t>
            </a:r>
            <a:r>
              <a:rPr lang="en-US" altLang="en-US" dirty="0" smtClean="0"/>
              <a:t>35% </a:t>
            </a:r>
            <a:r>
              <a:rPr lang="en-US" altLang="en-US" dirty="0"/>
              <a:t>(due at the end of semester)</a:t>
            </a:r>
          </a:p>
          <a:p>
            <a:pPr marL="933450" lvl="2" indent="-533400">
              <a:spcAft>
                <a:spcPts val="600"/>
              </a:spcAft>
            </a:pPr>
            <a:r>
              <a:rPr lang="en-US" altLang="en-US" dirty="0"/>
              <a:t>The final project will be evaluated based on (1) technical innovation, (2) thoroughness of the work, and (3) clarity of presentation </a:t>
            </a:r>
          </a:p>
          <a:p>
            <a:pPr marL="933450" lvl="2" indent="-533400">
              <a:spcAft>
                <a:spcPts val="600"/>
              </a:spcAft>
            </a:pPr>
            <a:r>
              <a:rPr lang="en-US" altLang="en-US" dirty="0"/>
              <a:t>The final project will need to hand in: (1) project report (length will be similar to a typical 8-12 page double-column conference paper), and (2) project presentation slides (which is required for both online and on-campus students) </a:t>
            </a:r>
          </a:p>
          <a:p>
            <a:pPr marL="933450" lvl="2" indent="-533400">
              <a:spcAft>
                <a:spcPts val="600"/>
              </a:spcAft>
            </a:pPr>
            <a:r>
              <a:rPr lang="en-US" altLang="en-US" dirty="0"/>
              <a:t>Each course project for every on-campus student will be evaluated collectively by instructor (plus TA) and other on-campus students in the same class</a:t>
            </a:r>
          </a:p>
          <a:p>
            <a:pPr marL="933450" lvl="2" indent="-533400">
              <a:spcAft>
                <a:spcPts val="600"/>
              </a:spcAft>
            </a:pPr>
            <a:r>
              <a:rPr lang="en-US" altLang="en-US" dirty="0"/>
              <a:t>The course project for online students will be evaluated by instructors and TA only</a:t>
            </a:r>
          </a:p>
          <a:p>
            <a:pPr marL="933450" lvl="2" indent="-533400">
              <a:spcAft>
                <a:spcPts val="600"/>
              </a:spcAft>
            </a:pPr>
            <a:r>
              <a:rPr lang="en-US" altLang="en-US" dirty="0"/>
              <a:t>Group projects (both survey and research): Single-person project is OK, also encouraged to have two as a group, and team up with other senior graduate students, and will be judged by them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en-US" dirty="0" smtClean="0"/>
              <a:t>Where to Find Reference Papers?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44" y="1125817"/>
            <a:ext cx="11063198" cy="550122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 smtClean="0"/>
              <a:t>Course </a:t>
            </a:r>
            <a:r>
              <a:rPr lang="en-US" altLang="en-US" sz="2400" dirty="0"/>
              <a:t>research papers: Check reading list and list of papers at the end of each set of chapter slides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Major conference proceedings that will be used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DM conferences: ACM SIGKDD (KDD), ICDM (IEEE, Int. Conf. Data Mining), SDM (SIAM Data Mining), </a:t>
            </a:r>
            <a:r>
              <a:rPr lang="en-US" altLang="en-US" sz="2400" dirty="0" smtClean="0"/>
              <a:t>ECMLPKDD </a:t>
            </a:r>
            <a:r>
              <a:rPr lang="en-US" altLang="en-US" sz="2400" dirty="0"/>
              <a:t>(Principles </a:t>
            </a:r>
            <a:r>
              <a:rPr lang="en-US" altLang="en-US" sz="2400" dirty="0" smtClean="0"/>
              <a:t>KDD), </a:t>
            </a:r>
            <a:r>
              <a:rPr lang="en-US" altLang="en-US" sz="2400" dirty="0"/>
              <a:t>PAKDD (Pacific-Asia)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DB conferences: ACM SIGMOD, VLDB, ICDE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ML conferences: NIPS, ICML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IR </a:t>
            </a:r>
            <a:r>
              <a:rPr lang="en-US" altLang="en-US" sz="2400" dirty="0" smtClean="0"/>
              <a:t>and Web conferences</a:t>
            </a:r>
            <a:r>
              <a:rPr lang="en-US" altLang="en-US" sz="2400" dirty="0"/>
              <a:t>: SIGIR, </a:t>
            </a:r>
            <a:r>
              <a:rPr lang="en-US" altLang="en-US" sz="2400" dirty="0" smtClean="0"/>
              <a:t>CIKM, </a:t>
            </a:r>
            <a:r>
              <a:rPr lang="en-US" altLang="en-US" sz="2400" dirty="0"/>
              <a:t>WWW, </a:t>
            </a:r>
            <a:r>
              <a:rPr lang="en-US" altLang="en-US" sz="2400" dirty="0" smtClean="0"/>
              <a:t>WSDM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Social </a:t>
            </a:r>
            <a:r>
              <a:rPr lang="en-US" altLang="en-US" sz="2400" dirty="0"/>
              <a:t>network </a:t>
            </a:r>
            <a:r>
              <a:rPr lang="en-US" altLang="en-US" sz="2400" dirty="0" err="1"/>
              <a:t>confs</a:t>
            </a:r>
            <a:r>
              <a:rPr lang="en-US" altLang="en-US" sz="2400" dirty="0"/>
              <a:t>: ASONAM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Other related conferences and journals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IEEE TKDE, ACM TKDD, DMKD, </a:t>
            </a:r>
            <a:r>
              <a:rPr lang="en-US" altLang="en-US" sz="2400" dirty="0" smtClean="0"/>
              <a:t>ML</a:t>
            </a: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Use course Web page, DBLP, Google Scholar, </a:t>
            </a:r>
            <a:r>
              <a:rPr lang="en-US" altLang="en-US" sz="2400" dirty="0" err="1" smtClean="0"/>
              <a:t>Citeseer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3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919" y="258367"/>
            <a:ext cx="12715318" cy="601662"/>
          </a:xfrm>
        </p:spPr>
        <p:txBody>
          <a:bodyPr>
            <a:noAutofit/>
          </a:bodyPr>
          <a:lstStyle/>
          <a:p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From Data </a:t>
            </a:r>
            <a:r>
              <a:rPr lang="en-US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 Networks to Knowledge: An Evolutionary Path!</a:t>
            </a:r>
            <a:endParaRPr lang="en-US" altLang="en-US" sz="3200" dirty="0" smtClean="0">
              <a:solidFill>
                <a:srgbClr val="FF0000"/>
              </a:solidFill>
            </a:endParaRPr>
          </a:p>
        </p:txBody>
      </p:sp>
      <p:pic>
        <p:nvPicPr>
          <p:cNvPr id="5" name="Picture 5" descr="400000000000000425658_s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86" y="1192860"/>
            <a:ext cx="3830637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49878" y="5985524"/>
            <a:ext cx="20643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Han, </a:t>
            </a:r>
            <a:r>
              <a:rPr lang="en-US" altLang="en-US" sz="1400" b="1" dirty="0" err="1">
                <a:solidFill>
                  <a:srgbClr val="000000"/>
                </a:solidFill>
              </a:rPr>
              <a:t>Kamber</a:t>
            </a:r>
            <a:r>
              <a:rPr lang="en-US" altLang="en-US" sz="1400" b="1" dirty="0">
                <a:solidFill>
                  <a:srgbClr val="000000"/>
                </a:solidFill>
              </a:rPr>
              <a:t> and Pei,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Data Mining, 3</a:t>
            </a:r>
            <a:r>
              <a:rPr lang="en-US" altLang="en-US" sz="1400" b="1" baseline="30000" dirty="0">
                <a:solidFill>
                  <a:srgbClr val="000000"/>
                </a:solidFill>
              </a:rPr>
              <a:t>rd</a:t>
            </a:r>
            <a:r>
              <a:rPr lang="en-US" altLang="en-US" sz="1400" b="1" dirty="0">
                <a:solidFill>
                  <a:srgbClr val="000000"/>
                </a:solidFill>
              </a:rPr>
              <a:t> ed. 2011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469850" y="5957304"/>
            <a:ext cx="287128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Yu, Han and </a:t>
            </a:r>
            <a:r>
              <a:rPr lang="en-US" altLang="en-US" sz="1400" b="1" dirty="0" err="1">
                <a:solidFill>
                  <a:srgbClr val="000000"/>
                </a:solidFill>
              </a:rPr>
              <a:t>Faloutsos</a:t>
            </a:r>
            <a:r>
              <a:rPr lang="en-US" altLang="en-US" sz="1400" b="1" dirty="0">
                <a:solidFill>
                  <a:srgbClr val="000000"/>
                </a:solidFill>
              </a:rPr>
              <a:t> (eds.),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Link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Mining: Models, Algorithms and Applications, </a:t>
            </a:r>
            <a:r>
              <a:rPr lang="en-US" altLang="en-US" sz="1400" b="1" dirty="0">
                <a:solidFill>
                  <a:srgbClr val="000000"/>
                </a:solidFill>
              </a:rPr>
              <a:t>2010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756824" y="5988698"/>
            <a:ext cx="4191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Sun and Han,  Mining Heterogeneous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Information Networks,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2012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rgbClr val="FF0000"/>
                </a:solidFill>
              </a:rPr>
              <a:t>Y. Sun: SIGKDD’13 Dissertation Award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8515905" y="5976204"/>
            <a:ext cx="31554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rgbClr val="000000"/>
                </a:solidFill>
              </a:rPr>
              <a:t>Wang </a:t>
            </a:r>
            <a:r>
              <a:rPr lang="en-US" altLang="en-US" sz="1400" b="1" dirty="0">
                <a:solidFill>
                  <a:srgbClr val="000000"/>
                </a:solidFill>
              </a:rPr>
              <a:t>and Han,  Mining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Latent Entity Structures, 2015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rgbClr val="FF0000"/>
                </a:solidFill>
              </a:rPr>
              <a:t>C. Wang: </a:t>
            </a:r>
            <a:r>
              <a:rPr lang="en-US" altLang="en-US" sz="1400" b="1" dirty="0">
                <a:solidFill>
                  <a:srgbClr val="FF0000"/>
                </a:solidFill>
              </a:rPr>
              <a:t>SIGKDD’</a:t>
            </a:r>
            <a:r>
              <a:rPr lang="en-US" altLang="en-US" sz="1400" b="1" dirty="0" smtClean="0">
                <a:solidFill>
                  <a:srgbClr val="FF0000"/>
                </a:solidFill>
              </a:rPr>
              <a:t>15 </a:t>
            </a:r>
            <a:r>
              <a:rPr lang="en-US" altLang="en-US" sz="1400" b="1" dirty="0">
                <a:solidFill>
                  <a:srgbClr val="FF0000"/>
                </a:solidFill>
              </a:rPr>
              <a:t>Dissertation </a:t>
            </a:r>
            <a:r>
              <a:rPr lang="en-US" altLang="en-US" sz="1400" b="1" dirty="0" smtClean="0">
                <a:solidFill>
                  <a:srgbClr val="FF0000"/>
                </a:solidFill>
              </a:rPr>
              <a:t>Award</a:t>
            </a:r>
            <a:endParaRPr lang="en-US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Picture 4" descr="Qffs+v35lepaAeR+qxabMvHDGqgOgenLndCVzrlARwEWpHhR6RGsItPntzOfxnFKDYQOyQWVSkA=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4647" y="1189686"/>
            <a:ext cx="3683000" cy="4795838"/>
          </a:xfrm>
          <a:noFill/>
        </p:spPr>
      </p:pic>
      <p:pic>
        <p:nvPicPr>
          <p:cNvPr id="9" name="Picture 2" descr="http://ecx.images-amazon.com/images/I/51yciwx6LnL._SS5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r="9631"/>
          <a:stretch>
            <a:fillRect/>
          </a:stretch>
        </p:blipFill>
        <p:spPr bwMode="auto">
          <a:xfrm>
            <a:off x="5028226" y="1179131"/>
            <a:ext cx="3880511" cy="481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ecx.images-amazon.com/images/I/41n5TO0Wek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09" y="1176542"/>
            <a:ext cx="3910519" cy="482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4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ea typeface="SimSun" panose="02010600030101010101" pitchFamily="2" charset="-122"/>
            </a:endParaRPr>
          </a:p>
        </p:txBody>
      </p:sp>
      <p:pic>
        <p:nvPicPr>
          <p:cNvPr id="7" name="Picture 4" descr="IMG_25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08289"/>
            <a:ext cx="12179431" cy="913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8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180" y="75416"/>
            <a:ext cx="11002751" cy="1178350"/>
          </a:xfrm>
        </p:spPr>
        <p:txBody>
          <a:bodyPr>
            <a:noAutofit/>
          </a:bodyPr>
          <a:lstStyle/>
          <a:p>
            <a:pPr defTabSz="1219110"/>
            <a:r>
              <a:rPr lang="en-US" altLang="en-US" sz="4800" dirty="0"/>
              <a:t>Data and Information </a:t>
            </a:r>
            <a:r>
              <a:rPr lang="en-US" altLang="en-US" sz="4800" dirty="0" smtClean="0"/>
              <a:t>Systems (DAIS)</a:t>
            </a:r>
            <a:br>
              <a:rPr lang="en-US" altLang="en-US" sz="4800" dirty="0" smtClean="0"/>
            </a:br>
            <a:r>
              <a:rPr lang="en-US" altLang="en-US" sz="4800" dirty="0" smtClean="0"/>
              <a:t>Course </a:t>
            </a:r>
            <a:r>
              <a:rPr lang="en-US" altLang="en-US" sz="4800" dirty="0"/>
              <a:t>Structures at CS/UIUC</a:t>
            </a:r>
            <a:endParaRPr lang="en-US" sz="48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0" y="1220086"/>
            <a:ext cx="11283885" cy="5708615"/>
          </a:xfrm>
        </p:spPr>
        <p:txBody>
          <a:bodyPr/>
          <a:lstStyle/>
          <a:p>
            <a:pPr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Three main streams:  Database, data mining and text information systems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>
                <a:solidFill>
                  <a:srgbClr val="006666"/>
                </a:solidFill>
              </a:rPr>
              <a:t>Seminar: Yahoo!-DAIS Seminar: </a:t>
            </a:r>
            <a:r>
              <a:rPr lang="en-US" altLang="en-US" sz="2400" dirty="0"/>
              <a:t>(Not CS591 seminar, no credit given) </a:t>
            </a:r>
          </a:p>
          <a:p>
            <a:pPr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Database Systems: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Database management systems (CS411: </a:t>
            </a:r>
            <a:r>
              <a:rPr lang="en-US" altLang="en-US" sz="2400" dirty="0" smtClean="0">
                <a:solidFill>
                  <a:schemeClr val="hlink"/>
                </a:solidFill>
              </a:rPr>
              <a:t>Fall + Spring</a:t>
            </a:r>
            <a:r>
              <a:rPr lang="en-US" altLang="en-US" sz="2400" dirty="0"/>
              <a:t>)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Advanced database systems (CS511: </a:t>
            </a:r>
            <a:r>
              <a:rPr lang="en-US" altLang="en-US" sz="2400" dirty="0">
                <a:solidFill>
                  <a:schemeClr val="hlink"/>
                </a:solidFill>
              </a:rPr>
              <a:t>Fall</a:t>
            </a:r>
            <a:r>
              <a:rPr lang="en-US" altLang="en-US" sz="2400" dirty="0"/>
              <a:t>)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Human-in-the-loop Data Management (CS 598: Aditya </a:t>
            </a:r>
            <a:r>
              <a:rPr lang="en-US" altLang="en-US" sz="2400" dirty="0" err="1"/>
              <a:t>Parameswaran</a:t>
            </a:r>
            <a:r>
              <a:rPr lang="en-US" altLang="en-US" sz="2400" dirty="0"/>
              <a:t>)</a:t>
            </a:r>
          </a:p>
          <a:p>
            <a:pPr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Data mining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>
                <a:solidFill>
                  <a:schemeClr val="hlink"/>
                </a:solidFill>
              </a:rPr>
              <a:t>Intro. to data mining</a:t>
            </a:r>
            <a:r>
              <a:rPr lang="en-US" altLang="en-US" sz="2400" dirty="0">
                <a:solidFill>
                  <a:srgbClr val="3E6A54"/>
                </a:solidFill>
              </a:rPr>
              <a:t> (CS412: </a:t>
            </a:r>
            <a:r>
              <a:rPr lang="en-US" altLang="en-US" sz="2400" dirty="0" smtClean="0">
                <a:solidFill>
                  <a:schemeClr val="hlink"/>
                </a:solidFill>
              </a:rPr>
              <a:t>Fall + Spring</a:t>
            </a:r>
            <a:r>
              <a:rPr lang="en-US" altLang="en-US" sz="2400" dirty="0">
                <a:solidFill>
                  <a:srgbClr val="3E6A54"/>
                </a:solidFill>
              </a:rPr>
              <a:t>)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>
                <a:solidFill>
                  <a:srgbClr val="993300"/>
                </a:solidFill>
              </a:rPr>
              <a:t>Data mining: Principles and algorithms</a:t>
            </a:r>
            <a:r>
              <a:rPr lang="en-US" altLang="en-US" sz="2400" dirty="0">
                <a:solidFill>
                  <a:srgbClr val="006666"/>
                </a:solidFill>
              </a:rPr>
              <a:t> (CS512: </a:t>
            </a:r>
            <a:r>
              <a:rPr lang="en-US" altLang="en-US" sz="2400" dirty="0">
                <a:solidFill>
                  <a:schemeClr val="hlink"/>
                </a:solidFill>
              </a:rPr>
              <a:t>Spring (Han)</a:t>
            </a:r>
            <a:r>
              <a:rPr lang="en-US" altLang="en-US" sz="2400" dirty="0">
                <a:solidFill>
                  <a:srgbClr val="006666"/>
                </a:solidFill>
              </a:rPr>
              <a:t>)</a:t>
            </a:r>
          </a:p>
          <a:p>
            <a:pPr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Text information systems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Introduction to Text Information Systems (CS410: </a:t>
            </a:r>
            <a:r>
              <a:rPr lang="en-US" altLang="en-US" sz="2400" dirty="0">
                <a:solidFill>
                  <a:schemeClr val="hlink"/>
                </a:solidFill>
              </a:rPr>
              <a:t>Spring 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</a:rPr>
              <a:t>Zhai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sz="2400" dirty="0"/>
              <a:t>)</a:t>
            </a:r>
          </a:p>
          <a:p>
            <a:pPr lvl="1"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/>
              <a:t>Advance Topics on Information Retrieval (CS </a:t>
            </a:r>
            <a:r>
              <a:rPr lang="en-US" altLang="en-US" sz="2400" dirty="0" smtClean="0"/>
              <a:t>598 or CS510: </a:t>
            </a:r>
            <a:r>
              <a:rPr lang="en-US" altLang="en-US" sz="2400" dirty="0">
                <a:solidFill>
                  <a:schemeClr val="hlink"/>
                </a:solidFill>
              </a:rPr>
              <a:t>Fall 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</a:rPr>
              <a:t>Zhai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sz="2400" dirty="0"/>
              <a:t>)</a:t>
            </a:r>
          </a:p>
          <a:p>
            <a:pPr>
              <a:spcBef>
                <a:spcPts val="300"/>
              </a:spcBef>
              <a:tabLst>
                <a:tab pos="7658100" algn="l"/>
              </a:tabLst>
            </a:pPr>
            <a:r>
              <a:rPr lang="en-US" altLang="en-US" sz="2400" dirty="0" smtClean="0"/>
              <a:t>Social &amp; </a:t>
            </a:r>
            <a:r>
              <a:rPr lang="en-US" altLang="en-US" sz="2400" dirty="0"/>
              <a:t>Economic </a:t>
            </a:r>
            <a:r>
              <a:rPr lang="en-US" altLang="en-US" sz="2400" dirty="0" smtClean="0"/>
              <a:t>Networks (CS </a:t>
            </a:r>
            <a:r>
              <a:rPr lang="en-US" altLang="en-US" sz="2400" dirty="0"/>
              <a:t>598: Hari </a:t>
            </a:r>
            <a:r>
              <a:rPr lang="en-US" altLang="en-US" sz="2400" dirty="0" err="1"/>
              <a:t>Sundaram</a:t>
            </a:r>
            <a:r>
              <a:rPr lang="en-US" altLang="en-US" sz="2400" dirty="0" smtClean="0"/>
              <a:t>)</a:t>
            </a: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8883709" y="4235098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2368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Coursera Data Mining Specialization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3740" y="1247775"/>
            <a:ext cx="11101535" cy="5229225"/>
          </a:xfrm>
        </p:spPr>
        <p:txBody>
          <a:bodyPr vert="horz" lIns="92075" tIns="46038" rIns="92075" bIns="46038" rtlCol="0">
            <a:noAutofit/>
          </a:bodyPr>
          <a:lstStyle/>
          <a:p>
            <a:pPr defTabSz="914400" fontAlgn="base">
              <a:spcBef>
                <a:spcPts val="1200"/>
              </a:spcBef>
              <a:spcAft>
                <a:spcPts val="600"/>
              </a:spcAft>
              <a:buClr>
                <a:srgbClr val="3333CC"/>
              </a:buClr>
            </a:pPr>
            <a:r>
              <a:rPr lang="en-US" altLang="en-US" dirty="0"/>
              <a:t>Coursera Data Mining </a:t>
            </a:r>
            <a:r>
              <a:rPr lang="en-US" altLang="en-US" dirty="0" smtClean="0"/>
              <a:t>Specialization</a:t>
            </a:r>
          </a:p>
          <a:p>
            <a:pPr lvl="1" defTabSz="914400" fontAlgn="base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3"/>
              </a:rPr>
              <a:t>Data </a:t>
            </a:r>
            <a:r>
              <a:rPr lang="en-US" altLang="en-US" dirty="0">
                <a:solidFill>
                  <a:srgbClr val="000000"/>
                </a:solidFill>
                <a:hlinkClick r:id="rId3"/>
              </a:rPr>
              <a:t>Visualization</a:t>
            </a:r>
            <a:r>
              <a:rPr lang="en-US" altLang="en-US" dirty="0">
                <a:solidFill>
                  <a:srgbClr val="000000"/>
                </a:solidFill>
              </a:rPr>
              <a:t>: John Hart</a:t>
            </a:r>
          </a:p>
          <a:p>
            <a:pPr lvl="1" defTabSz="914400" fontAlgn="base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4"/>
              </a:rPr>
              <a:t>Pattern </a:t>
            </a:r>
            <a:r>
              <a:rPr lang="en-US" altLang="en-US" dirty="0">
                <a:solidFill>
                  <a:srgbClr val="000000"/>
                </a:solidFill>
                <a:hlinkClick r:id="rId4"/>
              </a:rPr>
              <a:t>Discovery in Data </a:t>
            </a:r>
            <a:r>
              <a:rPr lang="en-US" altLang="en-US" dirty="0" smtClean="0">
                <a:solidFill>
                  <a:srgbClr val="000000"/>
                </a:solidFill>
                <a:hlinkClick r:id="rId4"/>
              </a:rPr>
              <a:t>Mining</a:t>
            </a:r>
            <a:r>
              <a:rPr lang="en-US" altLang="en-US" dirty="0" smtClean="0">
                <a:solidFill>
                  <a:srgbClr val="000000"/>
                </a:solidFill>
              </a:rPr>
              <a:t>:  </a:t>
            </a:r>
            <a:r>
              <a:rPr lang="en-US" altLang="en-US" dirty="0">
                <a:solidFill>
                  <a:srgbClr val="000000"/>
                </a:solidFill>
              </a:rPr>
              <a:t>Jiawei Han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5"/>
              </a:rPr>
              <a:t>Text </a:t>
            </a:r>
            <a:r>
              <a:rPr lang="en-US" altLang="en-US" dirty="0">
                <a:solidFill>
                  <a:srgbClr val="000000"/>
                </a:solidFill>
                <a:hlinkClick r:id="rId5"/>
              </a:rPr>
              <a:t>Retrieval and Search </a:t>
            </a:r>
            <a:r>
              <a:rPr lang="en-US" altLang="en-US" dirty="0" smtClean="0">
                <a:solidFill>
                  <a:srgbClr val="000000"/>
                </a:solidFill>
                <a:hlinkClick r:id="rId5"/>
              </a:rPr>
              <a:t>Engines</a:t>
            </a:r>
            <a:r>
              <a:rPr lang="en-US" altLang="en-US" dirty="0" smtClean="0">
                <a:solidFill>
                  <a:srgbClr val="000000"/>
                </a:solidFill>
              </a:rPr>
              <a:t>: </a:t>
            </a:r>
            <a:r>
              <a:rPr lang="en-US" altLang="en-US" dirty="0" err="1">
                <a:solidFill>
                  <a:srgbClr val="000000"/>
                </a:solidFill>
              </a:rPr>
              <a:t>ChengXiang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Zhai</a:t>
            </a:r>
            <a:endParaRPr lang="en-US" altLang="en-US" dirty="0">
              <a:solidFill>
                <a:srgbClr val="000000"/>
              </a:solidFill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6"/>
              </a:rPr>
              <a:t>Cluster </a:t>
            </a:r>
            <a:r>
              <a:rPr lang="en-US" altLang="en-US" dirty="0">
                <a:solidFill>
                  <a:srgbClr val="000000"/>
                </a:solidFill>
                <a:hlinkClick r:id="rId6"/>
              </a:rPr>
              <a:t>Analysis in Data </a:t>
            </a:r>
            <a:r>
              <a:rPr lang="en-US" altLang="en-US" dirty="0" smtClean="0">
                <a:solidFill>
                  <a:srgbClr val="000000"/>
                </a:solidFill>
                <a:hlinkClick r:id="rId6"/>
              </a:rPr>
              <a:t>Mining</a:t>
            </a:r>
            <a:r>
              <a:rPr lang="en-US" altLang="en-US" dirty="0" smtClean="0">
                <a:solidFill>
                  <a:srgbClr val="000000"/>
                </a:solidFill>
              </a:rPr>
              <a:t>: Jiawei </a:t>
            </a:r>
            <a:r>
              <a:rPr lang="en-US" altLang="en-US" dirty="0">
                <a:solidFill>
                  <a:srgbClr val="000000"/>
                </a:solidFill>
              </a:rPr>
              <a:t>Han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7"/>
              </a:rPr>
              <a:t>Text </a:t>
            </a:r>
            <a:r>
              <a:rPr lang="en-US" altLang="en-US" dirty="0">
                <a:solidFill>
                  <a:srgbClr val="000000"/>
                </a:solidFill>
                <a:hlinkClick r:id="rId7"/>
              </a:rPr>
              <a:t>Mining and </a:t>
            </a:r>
            <a:r>
              <a:rPr lang="en-US" altLang="en-US" dirty="0" smtClean="0">
                <a:solidFill>
                  <a:srgbClr val="000000"/>
                </a:solidFill>
                <a:hlinkClick r:id="rId7"/>
              </a:rPr>
              <a:t>Analytics</a:t>
            </a:r>
            <a:r>
              <a:rPr lang="en-US" altLang="en-US" dirty="0" smtClean="0">
                <a:solidFill>
                  <a:srgbClr val="000000"/>
                </a:solidFill>
              </a:rPr>
              <a:t>: </a:t>
            </a:r>
            <a:r>
              <a:rPr lang="en-US" altLang="en-US" dirty="0" err="1" smtClean="0">
                <a:solidFill>
                  <a:srgbClr val="000000"/>
                </a:solidFill>
              </a:rPr>
              <a:t>ChengXiang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</a:rPr>
              <a:t>Zhai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>
                <a:solidFill>
                  <a:srgbClr val="000000"/>
                </a:solidFill>
                <a:hlinkClick r:id="rId8"/>
              </a:rPr>
              <a:t>Data </a:t>
            </a:r>
            <a:r>
              <a:rPr lang="en-US" altLang="en-US" dirty="0" smtClean="0">
                <a:solidFill>
                  <a:srgbClr val="000000"/>
                </a:solidFill>
                <a:hlinkClick r:id="rId8"/>
              </a:rPr>
              <a:t>Integration and Data Warehousing</a:t>
            </a:r>
            <a:r>
              <a:rPr lang="en-US" altLang="en-US" dirty="0" smtClean="0">
                <a:solidFill>
                  <a:srgbClr val="000000"/>
                </a:solidFill>
              </a:rPr>
              <a:t>: Kevin Chang</a:t>
            </a:r>
            <a:endParaRPr lang="en-US" altLang="en-US" dirty="0">
              <a:solidFill>
                <a:srgbClr val="000000"/>
              </a:solidFill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altLang="en-US" dirty="0" smtClean="0">
                <a:solidFill>
                  <a:srgbClr val="000000"/>
                </a:solidFill>
                <a:hlinkClick r:id="rId8"/>
              </a:rPr>
              <a:t>Capstone </a:t>
            </a:r>
            <a:r>
              <a:rPr lang="en-US" altLang="en-US" dirty="0">
                <a:solidFill>
                  <a:srgbClr val="000000"/>
                </a:solidFill>
                <a:hlinkClick r:id="rId8"/>
              </a:rPr>
              <a:t>Data Mining Capstone </a:t>
            </a:r>
            <a:r>
              <a:rPr lang="en-US" altLang="en-US" dirty="0" smtClean="0">
                <a:solidFill>
                  <a:srgbClr val="000000"/>
                </a:solidFill>
                <a:hlinkClick r:id="rId8"/>
              </a:rPr>
              <a:t>(6 </a:t>
            </a:r>
            <a:r>
              <a:rPr lang="en-US" altLang="en-US" dirty="0">
                <a:solidFill>
                  <a:srgbClr val="000000"/>
                </a:solidFill>
                <a:hlinkClick r:id="rId8"/>
              </a:rPr>
              <a:t>weeks</a:t>
            </a:r>
            <a:r>
              <a:rPr lang="en-US" altLang="en-US" dirty="0" smtClean="0">
                <a:solidFill>
                  <a:srgbClr val="000000"/>
                </a:solidFill>
                <a:hlinkClick r:id="rId8"/>
              </a:rPr>
              <a:t>)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defTabSz="914400" eaLnBrk="0" fontAlgn="base" hangingPunct="0">
              <a:spcBef>
                <a:spcPts val="1200"/>
              </a:spcBef>
              <a:spcAft>
                <a:spcPts val="600"/>
              </a:spcAft>
              <a:buClr>
                <a:srgbClr val="3333CC"/>
              </a:buClr>
            </a:pPr>
            <a:r>
              <a:rPr lang="en-US" altLang="en-US" dirty="0" smtClean="0">
                <a:solidFill>
                  <a:srgbClr val="000000"/>
                </a:solidFill>
              </a:rPr>
              <a:t>Online MCS Data Science </a:t>
            </a:r>
            <a:r>
              <a:rPr lang="en-US" altLang="en-US" dirty="0">
                <a:solidFill>
                  <a:srgbClr val="000000"/>
                </a:solidFill>
              </a:rPr>
              <a:t>Master program (</a:t>
            </a:r>
            <a:r>
              <a:rPr lang="en-US" altLang="en-US" dirty="0">
                <a:solidFill>
                  <a:srgbClr val="000000"/>
                </a:solidFill>
                <a:hlinkClick r:id="rId9"/>
              </a:rPr>
              <a:t>https://</a:t>
            </a:r>
            <a:r>
              <a:rPr lang="en-US" altLang="en-US" dirty="0" smtClean="0">
                <a:solidFill>
                  <a:srgbClr val="000000"/>
                </a:solidFill>
                <a:hlinkClick r:id="rId9"/>
              </a:rPr>
              <a:t>online.illinois.edu/mcs-ds</a:t>
            </a:r>
            <a:r>
              <a:rPr lang="en-US" altLang="en-US" dirty="0" smtClean="0">
                <a:solidFill>
                  <a:srgbClr val="000000"/>
                </a:solidFill>
              </a:rPr>
              <a:t>)  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0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Related Course: CS </a:t>
            </a:r>
            <a:r>
              <a:rPr lang="en-US" dirty="0"/>
              <a:t>598 tar: Social </a:t>
            </a:r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9686" y="1175656"/>
            <a:ext cx="11034485" cy="5366657"/>
          </a:xfrm>
        </p:spPr>
        <p:txBody>
          <a:bodyPr/>
          <a:lstStyle/>
          <a:p>
            <a:r>
              <a:rPr lang="en-US" dirty="0"/>
              <a:t>CS 598 tar: Social </a:t>
            </a:r>
            <a:r>
              <a:rPr lang="en-US" dirty="0" smtClean="0"/>
              <a:t>Sensing (Tarek </a:t>
            </a:r>
            <a:r>
              <a:rPr lang="en-US" dirty="0" err="1" smtClean="0"/>
              <a:t>Abdelzaher</a:t>
            </a:r>
            <a:r>
              <a:rPr lang="en-US" dirty="0" smtClean="0"/>
              <a:t>)  Wed/Fri</a:t>
            </a:r>
            <a:r>
              <a:rPr lang="en-US" dirty="0"/>
              <a:t>: </a:t>
            </a:r>
            <a:r>
              <a:rPr lang="en-US" dirty="0" smtClean="0"/>
              <a:t>12:30-1:45pm</a:t>
            </a:r>
          </a:p>
          <a:p>
            <a:r>
              <a:rPr lang="en-US" sz="2000" dirty="0" smtClean="0"/>
              <a:t>An </a:t>
            </a:r>
            <a:r>
              <a:rPr lang="en-US" sz="2000" dirty="0"/>
              <a:t>important emerging category of cyber-physical systems are </a:t>
            </a:r>
            <a:r>
              <a:rPr lang="en-US" sz="2000" dirty="0" smtClean="0"/>
              <a:t>those </a:t>
            </a:r>
            <a:r>
              <a:rPr lang="en-US" sz="2000" dirty="0"/>
              <a:t>that function in social spaces. These systems are ushered in by </a:t>
            </a:r>
            <a:r>
              <a:rPr lang="en-US" sz="2000" dirty="0" smtClean="0"/>
              <a:t>the </a:t>
            </a:r>
            <a:r>
              <a:rPr lang="en-US" sz="2000" dirty="0"/>
              <a:t>proliferation of "sensing" devices (e.g., phones, wearables, and 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"smart home" technologies) in the possession of the average individual, </a:t>
            </a:r>
            <a:r>
              <a:rPr lang="en-US" sz="2000" dirty="0" smtClean="0"/>
              <a:t>as </a:t>
            </a:r>
            <a:r>
              <a:rPr lang="en-US" sz="2000" dirty="0"/>
              <a:t>well as our ubiquitous mobile connectivity and the rise of social </a:t>
            </a:r>
            <a:r>
              <a:rPr lang="en-US" sz="2000" dirty="0" smtClean="0"/>
              <a:t>media </a:t>
            </a:r>
            <a:r>
              <a:rPr lang="en-US" sz="2000" dirty="0"/>
              <a:t>(e.g., Twitter and Instagram). </a:t>
            </a:r>
            <a:endParaRPr lang="en-US" sz="2000" dirty="0" smtClean="0"/>
          </a:p>
          <a:p>
            <a:r>
              <a:rPr lang="en-US" sz="2000" dirty="0" smtClean="0"/>
              <a:t>New </a:t>
            </a:r>
            <a:r>
              <a:rPr lang="en-US" sz="2000" dirty="0"/>
              <a:t>data fusion systems are </a:t>
            </a:r>
            <a:r>
              <a:rPr lang="en-US" sz="2000" dirty="0" smtClean="0"/>
              <a:t>envisioned </a:t>
            </a:r>
            <a:r>
              <a:rPr lang="en-US" sz="2000" dirty="0"/>
              <a:t>that will </a:t>
            </a:r>
            <a:r>
              <a:rPr lang="en-US" sz="2000" b="1" dirty="0"/>
              <a:t>use social networks as sensor networks</a:t>
            </a:r>
            <a:r>
              <a:rPr lang="en-US" sz="2000" dirty="0"/>
              <a:t>, and will </a:t>
            </a:r>
            <a:r>
              <a:rPr lang="en-US" sz="2000" dirty="0" smtClean="0"/>
              <a:t>integrate </a:t>
            </a:r>
            <a:r>
              <a:rPr lang="en-US" sz="2000" dirty="0"/>
              <a:t>inputs from </a:t>
            </a:r>
            <a:r>
              <a:rPr lang="en-US" sz="2000" dirty="0" err="1"/>
              <a:t>IoT</a:t>
            </a:r>
            <a:r>
              <a:rPr lang="en-US" sz="2000" dirty="0"/>
              <a:t> devices, physicals sensors, mobile phones, and </a:t>
            </a:r>
            <a:r>
              <a:rPr lang="en-US" sz="2000" dirty="0" smtClean="0"/>
              <a:t>social </a:t>
            </a:r>
            <a:r>
              <a:rPr lang="en-US" sz="2000" dirty="0"/>
              <a:t>media to develop myriads of new services and applications for </a:t>
            </a:r>
            <a:r>
              <a:rPr lang="en-US" sz="2000" dirty="0" smtClean="0"/>
              <a:t>future </a:t>
            </a:r>
            <a:r>
              <a:rPr lang="en-US" sz="2000" b="1" dirty="0"/>
              <a:t>smart cities and connected communities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paper-reading course </a:t>
            </a:r>
            <a:r>
              <a:rPr lang="en-US" sz="2000" dirty="0" smtClean="0"/>
              <a:t> covers </a:t>
            </a:r>
            <a:r>
              <a:rPr lang="en-US" sz="2000" dirty="0"/>
              <a:t>the unfolding research challenges and directions in distributed </a:t>
            </a:r>
            <a:r>
              <a:rPr lang="en-US" sz="2000" dirty="0" smtClean="0"/>
              <a:t>social </a:t>
            </a:r>
            <a:r>
              <a:rPr lang="en-US" sz="2000" dirty="0"/>
              <a:t>sensing, and overviews the broader landscape of cyber-physical </a:t>
            </a:r>
            <a:r>
              <a:rPr lang="en-US" sz="2000" dirty="0" smtClean="0"/>
              <a:t>systems</a:t>
            </a:r>
            <a:r>
              <a:rPr lang="en-US" sz="2000" dirty="0"/>
              <a:t>, discusses common misconceptions, presents the underlying </a:t>
            </a:r>
            <a:r>
              <a:rPr lang="en-US" sz="2000" dirty="0" smtClean="0"/>
              <a:t>theoretical </a:t>
            </a:r>
            <a:r>
              <a:rPr lang="en-US" sz="2000" dirty="0"/>
              <a:t>foundations, and sheds light on related recent technologies </a:t>
            </a:r>
            <a:r>
              <a:rPr lang="en-US" sz="2000" dirty="0" smtClean="0"/>
              <a:t>and </a:t>
            </a:r>
            <a:r>
              <a:rPr lang="en-US" sz="2000" dirty="0"/>
              <a:t>publications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course includes a group project (in groups of 2 or </a:t>
            </a:r>
            <a:r>
              <a:rPr lang="en-US" sz="2000" dirty="0" smtClean="0"/>
              <a:t>3</a:t>
            </a:r>
            <a:r>
              <a:rPr lang="en-US" sz="2000" dirty="0"/>
              <a:t>) that will utilize one or more of the social sensing technologies </a:t>
            </a:r>
            <a:r>
              <a:rPr lang="en-US" sz="2000" dirty="0" smtClean="0"/>
              <a:t>(</a:t>
            </a:r>
            <a:r>
              <a:rPr lang="en-US" sz="2000" dirty="0"/>
              <a:t>e.g., sensors, smart-phones, or APIs to social media such as Twitter </a:t>
            </a:r>
            <a:r>
              <a:rPr lang="en-US" sz="2000" dirty="0" smtClean="0"/>
              <a:t>and </a:t>
            </a:r>
            <a:r>
              <a:rPr lang="en-US" sz="2000" dirty="0"/>
              <a:t>Instagram) to build novel applications or services. In the past, </a:t>
            </a:r>
            <a:r>
              <a:rPr lang="en-US" sz="2000" dirty="0" smtClean="0"/>
              <a:t>many </a:t>
            </a:r>
            <a:r>
              <a:rPr lang="en-US" sz="2000" dirty="0"/>
              <a:t>projects resulted in publications. Budget will be available for </a:t>
            </a:r>
            <a:r>
              <a:rPr lang="en-US" sz="2000" dirty="0" smtClean="0"/>
              <a:t>individual </a:t>
            </a:r>
            <a:r>
              <a:rPr lang="en-US" sz="2000" dirty="0"/>
              <a:t>projects to buy devices needed, if not already on hand</a:t>
            </a:r>
            <a:r>
              <a:rPr lang="en-US" sz="20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9855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4701"/>
            <a:ext cx="12192000" cy="725905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Topic Coverage: </a:t>
            </a:r>
            <a:r>
              <a:rPr lang="en-US" altLang="en-US" dirty="0" smtClean="0"/>
              <a:t>CS512 @ 2017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621" y="1141134"/>
            <a:ext cx="8329254" cy="5378116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300"/>
              </a:spcBef>
            </a:pPr>
            <a:r>
              <a:rPr lang="en-US" altLang="en-US" b="1" dirty="0"/>
              <a:t>Class introduction (0.5 </a:t>
            </a:r>
            <a:r>
              <a:rPr lang="en-US" altLang="en-US" b="1" dirty="0" err="1"/>
              <a:t>wk</a:t>
            </a:r>
            <a:r>
              <a:rPr lang="en-US" altLang="en-US" b="1" dirty="0" smtClean="0"/>
              <a:t>)</a:t>
            </a:r>
          </a:p>
          <a:p>
            <a:pPr>
              <a:spcBef>
                <a:spcPts val="300"/>
              </a:spcBef>
            </a:pPr>
            <a:r>
              <a:rPr lang="en-US" altLang="en-US" b="1" dirty="0" smtClean="0"/>
              <a:t>An overview on recent data mining </a:t>
            </a:r>
            <a:r>
              <a:rPr lang="en-US" altLang="en-US" b="1" dirty="0"/>
              <a:t>research</a:t>
            </a:r>
            <a:r>
              <a:rPr lang="en-US" altLang="en-US" b="1" dirty="0" smtClean="0"/>
              <a:t> </a:t>
            </a:r>
            <a:r>
              <a:rPr lang="en-US" altLang="en-US" b="1" dirty="0"/>
              <a:t>(0.5 </a:t>
            </a:r>
            <a:r>
              <a:rPr lang="en-US" altLang="en-US" b="1" dirty="0" err="1"/>
              <a:t>wk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 smtClean="0"/>
              <a:t>Introduction </a:t>
            </a:r>
            <a:r>
              <a:rPr lang="en-US" altLang="en-US" b="1" dirty="0"/>
              <a:t>to networks </a:t>
            </a:r>
            <a:r>
              <a:rPr lang="en-US" altLang="en-US" b="1" dirty="0" smtClean="0"/>
              <a:t>(1.5 weeks)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/>
              <a:t>Mining heterogeneous information networks </a:t>
            </a:r>
            <a:r>
              <a:rPr lang="en-US" altLang="en-US" b="1" dirty="0" smtClean="0"/>
              <a:t>(3 </a:t>
            </a:r>
            <a:r>
              <a:rPr lang="en-US" altLang="en-US" b="1" dirty="0"/>
              <a:t>weeks</a:t>
            </a:r>
            <a:r>
              <a:rPr lang="en-US" altLang="en-US" b="1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en-US" altLang="en-US" b="1" dirty="0" smtClean="0"/>
              <a:t>1</a:t>
            </a:r>
            <a:r>
              <a:rPr lang="en-US" altLang="en-US" b="1" baseline="30000" dirty="0" smtClean="0"/>
              <a:t>st</a:t>
            </a:r>
            <a:r>
              <a:rPr lang="en-US" altLang="en-US" b="1" dirty="0" smtClean="0"/>
              <a:t> midterm </a:t>
            </a:r>
            <a:r>
              <a:rPr lang="en-US" altLang="en-US" b="1" dirty="0"/>
              <a:t>exam (0.5week) — </a:t>
            </a:r>
            <a:r>
              <a:rPr lang="en-US" altLang="en-US" b="1" dirty="0" smtClean="0"/>
              <a:t>1</a:t>
            </a:r>
            <a:r>
              <a:rPr lang="en-US" altLang="en-US" b="1" baseline="30000" dirty="0" smtClean="0"/>
              <a:t>st</a:t>
            </a:r>
            <a:r>
              <a:rPr lang="en-US" altLang="en-US" b="1" dirty="0" smtClean="0"/>
              <a:t> Lect. </a:t>
            </a:r>
            <a:r>
              <a:rPr lang="en-US" altLang="en-US" b="1" dirty="0"/>
              <a:t>of 7</a:t>
            </a:r>
            <a:r>
              <a:rPr lang="en-US" altLang="en-US" b="1" baseline="30000" dirty="0"/>
              <a:t>th</a:t>
            </a:r>
            <a:r>
              <a:rPr lang="en-US" altLang="en-US" b="1" dirty="0"/>
              <a:t> </a:t>
            </a:r>
            <a:r>
              <a:rPr lang="en-US" altLang="en-US" b="1" dirty="0" smtClean="0"/>
              <a:t>week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/>
              <a:t>Text mining (3 weeks)</a:t>
            </a:r>
          </a:p>
          <a:p>
            <a:pPr>
              <a:spcBef>
                <a:spcPts val="300"/>
              </a:spcBef>
            </a:pPr>
            <a:r>
              <a:rPr lang="en-US" altLang="en-US" b="1" dirty="0" smtClean="0"/>
              <a:t>Truth </a:t>
            </a:r>
            <a:r>
              <a:rPr lang="en-US" altLang="en-US" b="1" dirty="0"/>
              <a:t>finding (1 week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pPr lvl="1">
              <a:spcBef>
                <a:spcPts val="300"/>
              </a:spcBef>
            </a:pPr>
            <a:r>
              <a:rPr lang="en-US" altLang="en-US" b="1" dirty="0" smtClean="0"/>
              <a:t>Spring </a:t>
            </a:r>
            <a:r>
              <a:rPr lang="en-US" altLang="en-US" b="1" dirty="0"/>
              <a:t>break (1 week</a:t>
            </a:r>
            <a:r>
              <a:rPr lang="en-US" altLang="en-US" b="1" dirty="0" smtClean="0"/>
              <a:t>)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/>
              <a:t>Mining </a:t>
            </a:r>
            <a:r>
              <a:rPr lang="en-US" altLang="en-US" b="1" dirty="0" smtClean="0"/>
              <a:t>social </a:t>
            </a:r>
            <a:r>
              <a:rPr lang="en-US" altLang="en-US" b="1" dirty="0"/>
              <a:t>media and spatiotemporal </a:t>
            </a:r>
            <a:r>
              <a:rPr lang="en-US" altLang="en-US" b="1" dirty="0" smtClean="0"/>
              <a:t>data </a:t>
            </a:r>
            <a:r>
              <a:rPr lang="en-US" altLang="en-US" b="1" dirty="0"/>
              <a:t>(</a:t>
            </a:r>
            <a:r>
              <a:rPr lang="en-US" altLang="en-US" b="1" dirty="0" smtClean="0"/>
              <a:t>1 </a:t>
            </a:r>
            <a:r>
              <a:rPr lang="en-US" altLang="en-US" b="1" dirty="0"/>
              <a:t>week</a:t>
            </a:r>
            <a:r>
              <a:rPr lang="en-US" altLang="en-US" b="1" dirty="0" smtClean="0"/>
              <a:t>)</a:t>
            </a:r>
          </a:p>
          <a:p>
            <a:pPr>
              <a:spcBef>
                <a:spcPts val="300"/>
              </a:spcBef>
            </a:pPr>
            <a:r>
              <a:rPr lang="en-US" altLang="en-US" b="1" dirty="0" smtClean="0"/>
              <a:t>Stream data mining </a:t>
            </a:r>
            <a:r>
              <a:rPr lang="en-US" altLang="en-US" b="1" dirty="0"/>
              <a:t>(1 week</a:t>
            </a:r>
            <a:r>
              <a:rPr lang="en-US" altLang="en-US" b="1" dirty="0" smtClean="0"/>
              <a:t>) if time permits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 smtClean="0"/>
              <a:t>Selected class </a:t>
            </a:r>
            <a:r>
              <a:rPr lang="en-US" altLang="en-US" b="1" dirty="0"/>
              <a:t>survey presentation (</a:t>
            </a:r>
            <a:r>
              <a:rPr lang="en-US" altLang="en-US" b="1" dirty="0" smtClean="0"/>
              <a:t>1 week)</a:t>
            </a:r>
          </a:p>
          <a:p>
            <a:pPr lvl="1">
              <a:spcBef>
                <a:spcPts val="300"/>
              </a:spcBef>
            </a:pPr>
            <a:r>
              <a:rPr lang="en-US" altLang="en-US" b="1" dirty="0" smtClean="0"/>
              <a:t>2</a:t>
            </a:r>
            <a:r>
              <a:rPr lang="en-US" altLang="en-US" b="1" baseline="30000" dirty="0" smtClean="0"/>
              <a:t>nd</a:t>
            </a:r>
            <a:r>
              <a:rPr lang="en-US" altLang="en-US" b="1" dirty="0" smtClean="0"/>
              <a:t>  </a:t>
            </a:r>
            <a:r>
              <a:rPr lang="en-US" altLang="en-US" b="1" dirty="0"/>
              <a:t>midterm exams (0.5 week) </a:t>
            </a:r>
            <a:r>
              <a:rPr lang="en-US" altLang="en-US" b="1" dirty="0" smtClean="0"/>
              <a:t>—2</a:t>
            </a:r>
            <a:r>
              <a:rPr lang="en-US" altLang="en-US" b="1" baseline="30000" dirty="0" smtClean="0"/>
              <a:t>nd</a:t>
            </a:r>
            <a:r>
              <a:rPr lang="en-US" altLang="en-US" b="1" dirty="0" smtClean="0"/>
              <a:t> Lect. </a:t>
            </a:r>
            <a:r>
              <a:rPr lang="en-US" altLang="en-US" b="1" dirty="0"/>
              <a:t>of </a:t>
            </a:r>
            <a:r>
              <a:rPr lang="en-US" altLang="en-US" b="1" dirty="0" smtClean="0"/>
              <a:t>15</a:t>
            </a:r>
            <a:r>
              <a:rPr lang="en-US" altLang="en-US" b="1" baseline="30000" dirty="0" smtClean="0"/>
              <a:t>th</a:t>
            </a:r>
            <a:r>
              <a:rPr lang="en-US" altLang="en-US" b="1" dirty="0" smtClean="0"/>
              <a:t> week </a:t>
            </a:r>
            <a:endParaRPr lang="en-US" altLang="en-US" b="1" dirty="0"/>
          </a:p>
          <a:p>
            <a:pPr>
              <a:spcBef>
                <a:spcPts val="300"/>
              </a:spcBef>
            </a:pPr>
            <a:r>
              <a:rPr lang="en-US" altLang="en-US" b="1" dirty="0"/>
              <a:t>Class research project presentation </a:t>
            </a:r>
            <a:r>
              <a:rPr lang="en-US" altLang="en-US" b="1" dirty="0" smtClean="0"/>
              <a:t>(final week + exam week)</a:t>
            </a:r>
            <a:endParaRPr lang="en-US" altLang="en-US" b="1" dirty="0"/>
          </a:p>
        </p:txBody>
      </p:sp>
      <p:pic>
        <p:nvPicPr>
          <p:cNvPr id="6" name="Picture 2" descr="http://ecx.images-amazon.com/images/I/51yciwx6LnL._SS5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r="9631"/>
          <a:stretch>
            <a:fillRect/>
          </a:stretch>
        </p:blipFill>
        <p:spPr bwMode="auto">
          <a:xfrm>
            <a:off x="8184406" y="1141134"/>
            <a:ext cx="3205521" cy="398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400000000000000425658_s4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1763" y="2576484"/>
            <a:ext cx="2982912" cy="3733800"/>
          </a:xfrm>
        </p:spPr>
      </p:pic>
    </p:spTree>
    <p:extLst>
      <p:ext uri="{BB962C8B-B14F-4D97-AF65-F5344CB8AC3E}">
        <p14:creationId xmlns:p14="http://schemas.microsoft.com/office/powerpoint/2010/main" val="20428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/>
              <a:t>Class Information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27476"/>
            <a:ext cx="11057704" cy="559605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2000" b="1" dirty="0" smtClean="0"/>
              <a:t>Instructor</a:t>
            </a:r>
            <a:r>
              <a:rPr lang="en-US" altLang="en-US" sz="2000" b="1" dirty="0"/>
              <a:t>:  </a:t>
            </a:r>
            <a:r>
              <a:rPr lang="en-US" altLang="en-US" sz="2000" dirty="0"/>
              <a:t>Jiawei Han (</a:t>
            </a:r>
            <a:r>
              <a:rPr lang="en-US" altLang="en-US" sz="2000" dirty="0">
                <a:hlinkClick r:id="rId3"/>
              </a:rPr>
              <a:t>www.cs.uiuc.edu/~hanj</a:t>
            </a:r>
            <a:r>
              <a:rPr lang="en-US" altLang="en-US" sz="2000" dirty="0"/>
              <a:t>)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/>
              <a:t>Lectures: Tues/Thurs 9:30-10:45am (0216 </a:t>
            </a:r>
            <a:r>
              <a:rPr lang="en-US" altLang="en-US" sz="2000" dirty="0" smtClean="0"/>
              <a:t>SC) Office </a:t>
            </a:r>
            <a:r>
              <a:rPr lang="en-US" altLang="en-US" sz="2000" dirty="0"/>
              <a:t>hours: </a:t>
            </a:r>
            <a:r>
              <a:rPr lang="en-US" altLang="en-US" sz="2000" dirty="0" smtClean="0"/>
              <a:t>Tues/Thurs </a:t>
            </a:r>
            <a:r>
              <a:rPr lang="en-US" altLang="en-US" sz="2000" dirty="0"/>
              <a:t>10:45-11:30am (2132 SC) </a:t>
            </a:r>
          </a:p>
          <a:p>
            <a:pPr>
              <a:spcBef>
                <a:spcPts val="300"/>
              </a:spcBef>
            </a:pPr>
            <a:r>
              <a:rPr lang="en-US" altLang="en-US" sz="2000" b="1" dirty="0"/>
              <a:t>Teach Assistants: 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 smtClean="0"/>
              <a:t>Shi </a:t>
            </a:r>
            <a:r>
              <a:rPr lang="en-US" altLang="en-US" sz="2000" dirty="0" err="1" smtClean="0"/>
              <a:t>Zhi</a:t>
            </a:r>
            <a:r>
              <a:rPr lang="en-US" altLang="en-US" sz="2000" dirty="0" smtClean="0"/>
              <a:t> (shizhi2), Xiang Ren (xren7), </a:t>
            </a:r>
            <a:r>
              <a:rPr lang="en-US" altLang="en-US" sz="2000" dirty="0" err="1" smtClean="0"/>
              <a:t>Wenqi</a:t>
            </a:r>
            <a:r>
              <a:rPr lang="en-US" altLang="en-US" sz="2000" dirty="0" smtClean="0"/>
              <a:t> He, </a:t>
            </a:r>
            <a:r>
              <a:rPr lang="en-US" altLang="en-US" sz="2000" dirty="0" err="1" smtClean="0"/>
              <a:t>Dongming</a:t>
            </a:r>
            <a:r>
              <a:rPr lang="en-US" altLang="en-US" sz="2000" dirty="0" smtClean="0"/>
              <a:t> Lei</a:t>
            </a:r>
          </a:p>
          <a:p>
            <a:pPr marL="346084" indent="-342900">
              <a:spcBef>
                <a:spcPts val="300"/>
              </a:spcBef>
            </a:pPr>
            <a:r>
              <a:rPr lang="en-US" altLang="en-US" sz="2000" b="1" dirty="0" smtClean="0"/>
              <a:t>Prerequisites </a:t>
            </a:r>
            <a:r>
              <a:rPr lang="en-US" altLang="en-US" sz="2000" dirty="0"/>
              <a:t>(course preparation)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/>
              <a:t>CS412 (offered every </a:t>
            </a:r>
            <a:r>
              <a:rPr lang="en-US" altLang="en-US" sz="2000" dirty="0" smtClean="0"/>
              <a:t>semester) </a:t>
            </a:r>
            <a:r>
              <a:rPr lang="en-US" altLang="en-US" sz="2000" dirty="0"/>
              <a:t>or consent of instructor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/>
              <a:t>General background: Knowledge on </a:t>
            </a:r>
            <a:r>
              <a:rPr lang="en-US" altLang="en-US" sz="2000" dirty="0">
                <a:solidFill>
                  <a:srgbClr val="FF0000"/>
                </a:solidFill>
              </a:rPr>
              <a:t>statistics</a:t>
            </a:r>
            <a:r>
              <a:rPr lang="en-US" altLang="en-US" sz="2000" dirty="0"/>
              <a:t>, </a:t>
            </a:r>
            <a:r>
              <a:rPr lang="en-US" altLang="en-US" sz="2000" dirty="0">
                <a:solidFill>
                  <a:srgbClr val="FF0000"/>
                </a:solidFill>
              </a:rPr>
              <a:t>machine learning, </a:t>
            </a:r>
            <a:r>
              <a:rPr lang="en-US" altLang="en-US" sz="2000" dirty="0"/>
              <a:t>and</a:t>
            </a:r>
            <a:r>
              <a:rPr lang="en-US" altLang="en-US" sz="2000" dirty="0">
                <a:solidFill>
                  <a:srgbClr val="FF0000"/>
                </a:solidFill>
              </a:rPr>
              <a:t> data and information systems</a:t>
            </a:r>
            <a:r>
              <a:rPr lang="en-US" altLang="en-US" sz="2000" dirty="0"/>
              <a:t> will help understand the course materials</a:t>
            </a:r>
          </a:p>
          <a:p>
            <a:pPr>
              <a:spcBef>
                <a:spcPts val="300"/>
              </a:spcBef>
            </a:pPr>
            <a:r>
              <a:rPr lang="en-US" altLang="en-US" sz="2000" b="1" dirty="0"/>
              <a:t>Course website</a:t>
            </a:r>
            <a:r>
              <a:rPr lang="en-US" altLang="en-US" sz="2000" dirty="0"/>
              <a:t> (bookmark it since it will be used frequently!)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>
                <a:hlinkClick r:id="rId4"/>
              </a:rPr>
              <a:t>https://wiki.cites.illinois.edu/wiki/display/cs512/Lectures</a:t>
            </a:r>
            <a:endParaRPr lang="en-US" altLang="en-US" sz="2000" dirty="0"/>
          </a:p>
          <a:p>
            <a:pPr>
              <a:spcBef>
                <a:spcPts val="300"/>
              </a:spcBef>
            </a:pPr>
            <a:r>
              <a:rPr lang="en-US" altLang="en-US" sz="2000" b="1" dirty="0"/>
              <a:t>Textbook: </a:t>
            </a:r>
            <a:endParaRPr lang="en-US" altLang="en-US" sz="2000" dirty="0"/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 smtClean="0"/>
              <a:t>L. </a:t>
            </a:r>
            <a:r>
              <a:rPr lang="en-US" altLang="en-US" sz="2000" dirty="0" err="1" smtClean="0"/>
              <a:t>Barabasi</a:t>
            </a:r>
            <a:r>
              <a:rPr lang="en-US" altLang="en-US" sz="2000" dirty="0" smtClean="0"/>
              <a:t>, Network Science, </a:t>
            </a:r>
            <a:r>
              <a:rPr lang="en-US" altLang="en-US" sz="2000" dirty="0"/>
              <a:t>Cambridge Press 2016. </a:t>
            </a:r>
            <a:r>
              <a:rPr lang="en-US" altLang="en-US" sz="2000" dirty="0">
                <a:hlinkClick r:id="rId5"/>
              </a:rPr>
              <a:t>http://</a:t>
            </a:r>
            <a:r>
              <a:rPr lang="en-US" altLang="en-US" sz="2000" dirty="0" smtClean="0">
                <a:hlinkClick r:id="rId5"/>
              </a:rPr>
              <a:t>barabasi.com/networksciencebook</a:t>
            </a:r>
            <a:endParaRPr lang="en-US" altLang="en-US" sz="2000" dirty="0"/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 err="1" smtClean="0"/>
              <a:t>Yizhou</a:t>
            </a:r>
            <a:r>
              <a:rPr lang="en-US" altLang="en-US" sz="2000" dirty="0"/>
              <a:t> Sun and Jiawei Han, </a:t>
            </a:r>
            <a:r>
              <a:rPr lang="en-US" altLang="en-US" sz="2000" u="sng" dirty="0">
                <a:hlinkClick r:id="rId6"/>
              </a:rPr>
              <a:t>Mining Heterogeneous Information Networks: Principles and Methodologies</a:t>
            </a:r>
            <a:r>
              <a:rPr lang="en-US" altLang="en-US" sz="2000" dirty="0"/>
              <a:t>, Morgan &amp; Claypool, 2012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 smtClean="0"/>
              <a:t>J. </a:t>
            </a:r>
            <a:r>
              <a:rPr lang="en-US" altLang="en-US" sz="2000" dirty="0"/>
              <a:t>Han, </a:t>
            </a:r>
            <a:r>
              <a:rPr lang="en-US" altLang="en-US" sz="2000" dirty="0" smtClean="0"/>
              <a:t>M. </a:t>
            </a:r>
            <a:r>
              <a:rPr lang="en-US" altLang="en-US" sz="2000" dirty="0" err="1"/>
              <a:t>Kamber</a:t>
            </a:r>
            <a:r>
              <a:rPr lang="en-US" altLang="en-US" sz="2000" dirty="0"/>
              <a:t>, </a:t>
            </a:r>
            <a:r>
              <a:rPr lang="en-US" altLang="en-US" sz="2000" dirty="0" smtClean="0"/>
              <a:t>J. </a:t>
            </a:r>
            <a:r>
              <a:rPr lang="en-US" altLang="en-US" sz="2000" dirty="0"/>
              <a:t>Pei, Data Mining: Concepts and Techniques,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ed., Morgan Kaufmann, 2011</a:t>
            </a:r>
          </a:p>
          <a:p>
            <a:pPr marL="742950" lvl="2" indent="-342900">
              <a:spcBef>
                <a:spcPts val="300"/>
              </a:spcBef>
            </a:pPr>
            <a:r>
              <a:rPr lang="en-US" altLang="en-US" sz="2000" dirty="0"/>
              <a:t>A set of recent published research papers (see course syllabus)</a:t>
            </a:r>
          </a:p>
        </p:txBody>
      </p:sp>
    </p:spTree>
    <p:extLst>
      <p:ext uri="{BB962C8B-B14F-4D97-AF65-F5344CB8AC3E}">
        <p14:creationId xmlns:p14="http://schemas.microsoft.com/office/powerpoint/2010/main" val="17393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/>
              <a:t>Textbook &amp; Recommended Reference Books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54369"/>
            <a:ext cx="11111492" cy="5560756"/>
          </a:xfrm>
        </p:spPr>
        <p:txBody>
          <a:bodyPr/>
          <a:lstStyle/>
          <a:p>
            <a:r>
              <a:rPr lang="en-US" altLang="en-US" sz="2400" b="1" dirty="0" smtClean="0"/>
              <a:t>Textbook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 err="1"/>
              <a:t>Yizhou</a:t>
            </a:r>
            <a:r>
              <a:rPr lang="en-US" altLang="en-US" sz="2400" dirty="0"/>
              <a:t> Sun and Jiawei Han, </a:t>
            </a:r>
            <a:r>
              <a:rPr lang="en-US" altLang="en-US" sz="2400" i="1" u="sng" dirty="0">
                <a:hlinkClick r:id="rId3"/>
              </a:rPr>
              <a:t>Mining Heterogeneous Information Networks: Principles and Methodologies</a:t>
            </a:r>
            <a:r>
              <a:rPr lang="en-US" altLang="en-US" sz="2400" dirty="0"/>
              <a:t>, Morgan &amp; Claypool, 2012</a:t>
            </a:r>
          </a:p>
          <a:p>
            <a:pPr marL="914400" lvl="1" indent="-457200"/>
            <a:r>
              <a:rPr lang="en-US" altLang="en-US" sz="2400" dirty="0"/>
              <a:t>Jiawei Han, Micheline </a:t>
            </a:r>
            <a:r>
              <a:rPr lang="en-US" altLang="en-US" sz="2400" dirty="0" err="1"/>
              <a:t>Kamber</a:t>
            </a:r>
            <a:r>
              <a:rPr lang="en-US" altLang="en-US" sz="2400" dirty="0"/>
              <a:t>,</a:t>
            </a:r>
            <a:r>
              <a:rPr lang="en-US" altLang="en-US" sz="2400" i="1" dirty="0"/>
              <a:t> Jian Pei, Data Mining: Concepts and Techniques</a:t>
            </a:r>
            <a:r>
              <a:rPr lang="en-US" altLang="en-US" sz="2400" dirty="0"/>
              <a:t>, 3</a:t>
            </a:r>
            <a:r>
              <a:rPr lang="en-US" altLang="en-US" sz="2400" baseline="30000" dirty="0"/>
              <a:t>rd</a:t>
            </a:r>
            <a:r>
              <a:rPr lang="en-US" altLang="en-US" sz="2400" dirty="0"/>
              <a:t> ed., Morgan Kaufmann, 2011</a:t>
            </a:r>
          </a:p>
          <a:p>
            <a:pPr marL="533400" indent="-533400"/>
            <a:r>
              <a:rPr lang="en-US" altLang="en-US" sz="2400" b="1" dirty="0"/>
              <a:t>Recommended reference books</a:t>
            </a:r>
          </a:p>
          <a:p>
            <a:pPr marL="914400" lvl="1" indent="-457200"/>
            <a:r>
              <a:rPr lang="en-US" altLang="en-US" sz="2400" dirty="0" smtClean="0"/>
              <a:t>Mark </a:t>
            </a:r>
            <a:r>
              <a:rPr lang="en-US" altLang="en-US" sz="2400" dirty="0"/>
              <a:t>Newman, Networks: An Introduction, Oxford Univ. Press, </a:t>
            </a:r>
            <a:r>
              <a:rPr lang="en-US" altLang="en-US" sz="2400" dirty="0" smtClean="0"/>
              <a:t>2010</a:t>
            </a:r>
          </a:p>
          <a:p>
            <a:pPr marL="914400" lvl="1" indent="-457200"/>
            <a:r>
              <a:rPr lang="en-US" sz="2400" dirty="0" smtClean="0"/>
              <a:t>Albert-</a:t>
            </a:r>
            <a:r>
              <a:rPr lang="en-US" sz="2400" dirty="0" err="1" smtClean="0"/>
              <a:t>László</a:t>
            </a:r>
            <a:r>
              <a:rPr lang="en-US" sz="2400" dirty="0" smtClean="0"/>
              <a:t> </a:t>
            </a:r>
            <a:r>
              <a:rPr lang="en-US" sz="2400" dirty="0" err="1"/>
              <a:t>Barabási</a:t>
            </a:r>
            <a:r>
              <a:rPr lang="en-US" sz="2400" dirty="0"/>
              <a:t>, Network Science, </a:t>
            </a:r>
            <a:r>
              <a:rPr lang="en-US" sz="2400" dirty="0" smtClean="0"/>
              <a:t>Cambridge Univ. Press, Aug. 2016 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 smtClean="0"/>
              <a:t>M</a:t>
            </a:r>
            <a:r>
              <a:rPr lang="en-US" altLang="en-US" sz="2400" dirty="0"/>
              <a:t>. J. </a:t>
            </a:r>
            <a:r>
              <a:rPr lang="en-US" altLang="en-US" sz="2400" dirty="0" err="1"/>
              <a:t>Zaki</a:t>
            </a:r>
            <a:r>
              <a:rPr lang="en-US" altLang="en-US" sz="2400" dirty="0"/>
              <a:t> and W. </a:t>
            </a:r>
            <a:r>
              <a:rPr lang="en-US" altLang="en-US" sz="2400" dirty="0" err="1"/>
              <a:t>Meira</a:t>
            </a:r>
            <a:r>
              <a:rPr lang="en-US" altLang="en-US" sz="2400" dirty="0"/>
              <a:t>, Jr. “Data Mining and Analysis: Fundamental Concepts and Algorithms”, Cambridge University Press, 2014</a:t>
            </a:r>
          </a:p>
          <a:p>
            <a:pPr marL="914400" lvl="1" indent="-457200"/>
            <a:r>
              <a:rPr lang="en-US" altLang="en-US" sz="2400" dirty="0"/>
              <a:t>K. P. Murphy, "Machine Learning: a Probabilistic Perspective", MIT Press, </a:t>
            </a:r>
            <a:r>
              <a:rPr lang="en-US" altLang="en-US" sz="2400" dirty="0" smtClean="0"/>
              <a:t>2012</a:t>
            </a:r>
          </a:p>
          <a:p>
            <a:pPr marL="638181" indent="-457200"/>
            <a:r>
              <a:rPr lang="en-US" altLang="en-US" sz="2400" dirty="0" smtClean="0"/>
              <a:t>Reference papers</a:t>
            </a:r>
          </a:p>
          <a:p>
            <a:pPr marL="914400" lvl="1" indent="-457200"/>
            <a:r>
              <a:rPr lang="en-US" altLang="en-US" sz="2400" dirty="0" smtClean="0"/>
              <a:t>A list of reference papers will be made available </a:t>
            </a:r>
            <a:r>
              <a:rPr lang="en-US" altLang="en-US" sz="2400" dirty="0"/>
              <a:t>at </a:t>
            </a:r>
            <a:r>
              <a:rPr lang="en-US" altLang="en-US" sz="2400" dirty="0" smtClean="0"/>
              <a:t>course “</a:t>
            </a:r>
            <a:r>
              <a:rPr lang="en-US" altLang="en-US" sz="2400" dirty="0" smtClean="0">
                <a:hlinkClick r:id="rId4"/>
              </a:rPr>
              <a:t>resource</a:t>
            </a:r>
            <a:r>
              <a:rPr lang="en-US" altLang="en-US" sz="2400" dirty="0" smtClean="0"/>
              <a:t>” page</a:t>
            </a:r>
          </a:p>
        </p:txBody>
      </p:sp>
    </p:spTree>
    <p:extLst>
      <p:ext uri="{BB962C8B-B14F-4D97-AF65-F5344CB8AC3E}">
        <p14:creationId xmlns:p14="http://schemas.microsoft.com/office/powerpoint/2010/main" val="34713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/>
              <a:t>Course Work: Assignments, </a:t>
            </a:r>
            <a:r>
              <a:rPr lang="en-US" altLang="en-US" dirty="0" smtClean="0"/>
              <a:t>Exams </a:t>
            </a:r>
            <a:r>
              <a:rPr lang="en-US" altLang="en-US" dirty="0"/>
              <a:t>and Course Project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50" y="1165043"/>
            <a:ext cx="10965792" cy="5480853"/>
          </a:xfrm>
        </p:spPr>
        <p:txBody>
          <a:bodyPr/>
          <a:lstStyle/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Assignments:</a:t>
            </a:r>
            <a:r>
              <a:rPr lang="en-US" altLang="en-US" sz="2400" dirty="0"/>
              <a:t> (2 assignments) </a:t>
            </a:r>
            <a:r>
              <a:rPr lang="en-US" altLang="en-US" sz="2400" b="1" dirty="0">
                <a:solidFill>
                  <a:srgbClr val="FF0000"/>
                </a:solidFill>
              </a:rPr>
              <a:t>10%</a:t>
            </a:r>
            <a:r>
              <a:rPr lang="en-US" altLang="en-US" sz="2400" dirty="0"/>
              <a:t> total</a:t>
            </a:r>
          </a:p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Two midterm exams</a:t>
            </a:r>
            <a:r>
              <a:rPr lang="en-US" altLang="en-US" sz="2400" dirty="0"/>
              <a:t>: (20% each) </a:t>
            </a:r>
            <a:r>
              <a:rPr lang="en-US" altLang="en-US" sz="2400" b="1" dirty="0">
                <a:solidFill>
                  <a:srgbClr val="FF0000"/>
                </a:solidFill>
              </a:rPr>
              <a:t>40%</a:t>
            </a:r>
            <a:r>
              <a:rPr lang="en-US" altLang="en-US" sz="2400" dirty="0"/>
              <a:t> in total </a:t>
            </a:r>
          </a:p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Research project proposal (one-page): </a:t>
            </a:r>
            <a:r>
              <a:rPr lang="en-US" altLang="en-US" sz="2400" dirty="0"/>
              <a:t>0% (due </a:t>
            </a:r>
            <a:r>
              <a:rPr lang="en-US" altLang="en-US" sz="2400" b="1" dirty="0"/>
              <a:t>at the end of 4</a:t>
            </a:r>
            <a:r>
              <a:rPr lang="en-US" altLang="en-US" sz="2400" b="1" baseline="30000" dirty="0"/>
              <a:t>th</a:t>
            </a:r>
            <a:r>
              <a:rPr lang="en-US" altLang="en-US" sz="2400" b="1" dirty="0"/>
              <a:t> week</a:t>
            </a:r>
            <a:r>
              <a:rPr lang="en-US" altLang="en-US" sz="2400" dirty="0"/>
              <a:t>)</a:t>
            </a:r>
          </a:p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rgbClr val="FF0000"/>
                </a:solidFill>
              </a:rPr>
              <a:t>Class attendance 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b="1" dirty="0">
                <a:solidFill>
                  <a:srgbClr val="FF0000"/>
                </a:solidFill>
              </a:rPr>
              <a:t>3%</a:t>
            </a:r>
            <a:r>
              <a:rPr lang="en-US" altLang="en-US" sz="2400" dirty="0">
                <a:solidFill>
                  <a:srgbClr val="FF0000"/>
                </a:solidFill>
              </a:rPr>
              <a:t>): </a:t>
            </a:r>
            <a:r>
              <a:rPr lang="en-US" altLang="en-US" sz="2400" dirty="0" smtClean="0">
                <a:solidFill>
                  <a:srgbClr val="FF0000"/>
                </a:solidFill>
              </a:rPr>
              <a:t>Max misses w/o penalty: 3, </a:t>
            </a:r>
            <a:r>
              <a:rPr lang="en-US" altLang="en-US" sz="2400" dirty="0">
                <a:solidFill>
                  <a:srgbClr val="FF0000"/>
                </a:solidFill>
              </a:rPr>
              <a:t>then </a:t>
            </a:r>
            <a:r>
              <a:rPr lang="en-US" altLang="en-US" sz="2400" dirty="0" smtClean="0">
                <a:solidFill>
                  <a:srgbClr val="FF0000"/>
                </a:solidFill>
              </a:rPr>
              <a:t>−0.3% </a:t>
            </a:r>
            <a:r>
              <a:rPr lang="en-US" altLang="en-US" sz="2400" dirty="0">
                <a:solidFill>
                  <a:srgbClr val="FF0000"/>
                </a:solidFill>
              </a:rPr>
              <a:t>for each </a:t>
            </a:r>
            <a:r>
              <a:rPr lang="en-US" altLang="en-US" sz="2400" dirty="0" smtClean="0">
                <a:solidFill>
                  <a:srgbClr val="FF0000"/>
                </a:solidFill>
              </a:rPr>
              <a:t>miss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Class presentation and/or research survey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FF0000"/>
                </a:solidFill>
              </a:rPr>
              <a:t>12%</a:t>
            </a:r>
            <a:r>
              <a:rPr lang="en-US" altLang="en-US" sz="2400" dirty="0"/>
              <a:t> total)</a:t>
            </a:r>
          </a:p>
          <a:p>
            <a:pPr marL="930266" lvl="2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Survey report</a:t>
            </a:r>
            <a:r>
              <a:rPr lang="en-US" altLang="en-US" sz="2400" dirty="0"/>
              <a:t> [expect to be comprehensive and in high quality, ≈ 20 pages]</a:t>
            </a:r>
          </a:p>
          <a:p>
            <a:pPr marL="1219192" lvl="3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Encourage to align </a:t>
            </a:r>
            <a:r>
              <a:rPr lang="en-US" altLang="en-US" sz="2400" dirty="0" smtClean="0"/>
              <a:t>with </a:t>
            </a:r>
            <a:r>
              <a:rPr lang="en-US" altLang="en-US" sz="2400" dirty="0"/>
              <a:t>your research project topic domain</a:t>
            </a:r>
          </a:p>
          <a:p>
            <a:pPr marL="1219192" lvl="3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 smtClean="0"/>
              <a:t>Report plus companion </a:t>
            </a:r>
            <a:r>
              <a:rPr lang="en-US" altLang="en-US" sz="2400" dirty="0"/>
              <a:t>presentation slides [</a:t>
            </a:r>
            <a:r>
              <a:rPr lang="en-US" altLang="en-US" sz="2400" b="1" dirty="0"/>
              <a:t>due </a:t>
            </a:r>
            <a:r>
              <a:rPr lang="en-US" altLang="en-US" sz="2400" b="1" dirty="0" smtClean="0"/>
              <a:t>at the </a:t>
            </a:r>
            <a:r>
              <a:rPr lang="en-US" altLang="en-US" sz="2400" b="1" dirty="0"/>
              <a:t>end of 12</a:t>
            </a:r>
            <a:r>
              <a:rPr lang="en-US" altLang="en-US" sz="2400" b="1" baseline="30000" dirty="0"/>
              <a:t>th</a:t>
            </a:r>
            <a:r>
              <a:rPr lang="en-US" altLang="en-US" sz="2400" b="1" dirty="0"/>
              <a:t> week</a:t>
            </a:r>
            <a:r>
              <a:rPr lang="en-US" altLang="en-US" sz="2400" dirty="0"/>
              <a:t>]</a:t>
            </a:r>
          </a:p>
          <a:p>
            <a:pPr marL="933450" lvl="2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Class presentation: </a:t>
            </a:r>
            <a:r>
              <a:rPr lang="en-US" altLang="en-US" sz="2400" dirty="0"/>
              <a:t>May use 10 min. class survey presentation to replace the survey report (consent of instructor)—contents must closely aligned with the class content and in very high technical quality</a:t>
            </a:r>
          </a:p>
          <a:p>
            <a:pPr marL="533400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/>
              <a:t>Final course project: </a:t>
            </a:r>
            <a:r>
              <a:rPr lang="en-US" altLang="en-US" sz="2400" b="1" dirty="0">
                <a:solidFill>
                  <a:srgbClr val="FF0000"/>
                </a:solidFill>
              </a:rPr>
              <a:t>35%</a:t>
            </a:r>
            <a:r>
              <a:rPr lang="en-US" altLang="en-US" sz="2400" dirty="0"/>
              <a:t> (due at the end of semester)</a:t>
            </a:r>
          </a:p>
          <a:p>
            <a:pPr marL="930266" lvl="2" indent="-533400">
              <a:spcBef>
                <a:spcPct val="0"/>
              </a:spcBef>
              <a:spcAft>
                <a:spcPts val="600"/>
              </a:spcAft>
            </a:pPr>
            <a:r>
              <a:rPr lang="en-US" altLang="en-US" sz="2400" dirty="0"/>
              <a:t>Evaluated by class (50%) and TA + instructor (50%) collectively!</a:t>
            </a:r>
          </a:p>
        </p:txBody>
      </p:sp>
    </p:spTree>
    <p:extLst>
      <p:ext uri="{BB962C8B-B14F-4D97-AF65-F5344CB8AC3E}">
        <p14:creationId xmlns:p14="http://schemas.microsoft.com/office/powerpoint/2010/main" val="35839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uk">
  <a:themeElements>
    <a:clrScheme name="uk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u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k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k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k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21784</TotalTime>
  <Words>953</Words>
  <Application>Microsoft Office PowerPoint</Application>
  <PresentationFormat>Custom</PresentationFormat>
  <Paragraphs>127</Paragraphs>
  <Slides>13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Retrospect</vt:lpstr>
      <vt:lpstr>uk</vt:lpstr>
      <vt:lpstr>1_Retrospect</vt:lpstr>
      <vt:lpstr>Clip</vt:lpstr>
      <vt:lpstr>Photo Editor Photo</vt:lpstr>
      <vt:lpstr>An Overview of CS512 @Spring 2017</vt:lpstr>
      <vt:lpstr>PowerPoint Presentation</vt:lpstr>
      <vt:lpstr>Data and Information Systems (DAIS) Course Structures at CS/UIUC</vt:lpstr>
      <vt:lpstr>Coursera Data Mining Specialization</vt:lpstr>
      <vt:lpstr>Another Related Course: CS 598 tar: Social Sensing</vt:lpstr>
      <vt:lpstr>Topic Coverage: CS512 @ 2017</vt:lpstr>
      <vt:lpstr>Class Information</vt:lpstr>
      <vt:lpstr>Textbook &amp; Recommended Reference Books</vt:lpstr>
      <vt:lpstr>Course Work: Assignments, Exams and Course Project</vt:lpstr>
      <vt:lpstr>Research Projects Evaluation</vt:lpstr>
      <vt:lpstr>Where to Find Reference Papers?</vt:lpstr>
      <vt:lpstr>From Data to Networks to Knowledge: An Evolutionary Path!</vt:lpstr>
      <vt:lpstr>PowerPoint Presentation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944</cp:revision>
  <cp:lastPrinted>2015-07-14T15:54:57Z</cp:lastPrinted>
  <dcterms:created xsi:type="dcterms:W3CDTF">2014-06-02T15:06:14Z</dcterms:created>
  <dcterms:modified xsi:type="dcterms:W3CDTF">2017-01-12T15:28:21Z</dcterms:modified>
</cp:coreProperties>
</file>